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58" r:id="rId4"/>
    <p:sldId id="260" r:id="rId5"/>
    <p:sldId id="262" r:id="rId6"/>
    <p:sldId id="263" r:id="rId7"/>
    <p:sldId id="261" r:id="rId8"/>
    <p:sldId id="265" r:id="rId9"/>
    <p:sldId id="266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F9006-005A-41A1-87AF-F6863951A23C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441D0-0547-4B77-A950-C17D5612FE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040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441D0-0547-4B77-A950-C17D5612FE9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107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441D0-0547-4B77-A950-C17D5612FE9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878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441D0-0547-4B77-A950-C17D5612FE9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86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441D0-0547-4B77-A950-C17D5612FE9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86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441D0-0547-4B77-A950-C17D5612FE9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861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441D0-0547-4B77-A950-C17D5612FE9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86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441D0-0547-4B77-A950-C17D5612FE9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500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441D0-0547-4B77-A950-C17D5612FE9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94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543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4653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29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994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51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82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46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78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09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4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809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EDE74-314D-41FB-9614-CF64FAD86743}" type="datetimeFigureOut">
              <a:rPr lang="en-CA" smtClean="0"/>
              <a:t>23/05/2013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6BA7E-9FC6-4EBA-A26E-06F75F8F00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14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hincapie\Desktop\Projects\tPad\Docs\UIST 2013\Images\IntroImage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" y="0"/>
            <a:ext cx="9144000" cy="70788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CA" sz="4000" b="1" dirty="0" smtClean="0">
                <a:solidFill>
                  <a:schemeClr val="bg1"/>
                </a:solidFill>
              </a:rPr>
              <a:t>Contact</a:t>
            </a:r>
            <a:r>
              <a:rPr lang="en-CA" sz="4000" b="1" baseline="0" dirty="0" smtClean="0">
                <a:solidFill>
                  <a:schemeClr val="bg1"/>
                </a:solidFill>
              </a:rPr>
              <a:t> Augmented Reality</a:t>
            </a:r>
            <a:r>
              <a:rPr lang="en-CA" sz="4000" b="1" dirty="0" smtClean="0">
                <a:solidFill>
                  <a:schemeClr val="bg1"/>
                </a:solidFill>
              </a:rPr>
              <a:t> &amp; </a:t>
            </a:r>
            <a:r>
              <a:rPr lang="en-CA" sz="4000" b="1" baseline="0" dirty="0" err="1" smtClean="0">
                <a:solidFill>
                  <a:schemeClr val="bg1"/>
                </a:solidFill>
              </a:rPr>
              <a:t>tPad</a:t>
            </a:r>
            <a:endParaRPr lang="en-CA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Program Files\Two Pilots Demo Printer\Output\1018410000200001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182" y="3254552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Program Files\Two Pilots Demo Printer\Output\10184100002000009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20" y="3258000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Program Files\Two Pilots Demo Printer\Output\10184100002000008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58" y="3258000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ogram Files\Two Pilots Demo Printer\Output\10184100002000007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96" y="3258000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Program Files\Two Pilots Demo Printer\Output\10184100002000006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8000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ogram Files\Two Pilots Demo Printer\Output\1018410000200000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182" y="2382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Program Files\Two Pilots Demo Printer\Output\10184100002000004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968" y="2382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Program Files\Two Pilots Demo Printer\Output\10184100002000003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26" y="2382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Program Files\Two Pilots Demo Printer\Output\10184100002000002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84" y="2382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Program Files\Two Pilots Demo Printer\Output\10184100002000001.bmp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42" y="2382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Program Files\Two Pilots Demo Printer\Output\10184100002000000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81818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474345"/>
            <a:ext cx="748883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While </a:t>
            </a:r>
            <a:r>
              <a:rPr lang="en-CA" dirty="0"/>
              <a:t>conceptually interesting, the quality of actual prototype is </a:t>
            </a:r>
            <a:r>
              <a:rPr lang="en-CA" dirty="0" smtClean="0"/>
              <a:t>not appealing</a:t>
            </a:r>
            <a:r>
              <a:rPr lang="en-CA" dirty="0"/>
              <a:t>.  Some part is just a simulation using large display with </a:t>
            </a:r>
            <a:r>
              <a:rPr lang="en-CA" dirty="0" smtClean="0"/>
              <a:t>a </a:t>
            </a:r>
            <a:r>
              <a:rPr lang="en-CA" dirty="0" err="1" smtClean="0"/>
              <a:t>mockup</a:t>
            </a:r>
            <a:r>
              <a:rPr lang="en-CA" dirty="0" smtClean="0"/>
              <a:t> </a:t>
            </a:r>
            <a:r>
              <a:rPr lang="en-CA" dirty="0"/>
              <a:t>display </a:t>
            </a:r>
            <a:r>
              <a:rPr lang="en-CA" dirty="0" smtClean="0"/>
              <a:t>frame as </a:t>
            </a:r>
            <a:r>
              <a:rPr lang="en-CA" dirty="0"/>
              <a:t>a "prop" of transparent computer.  A </a:t>
            </a:r>
            <a:r>
              <a:rPr lang="en-CA" dirty="0" smtClean="0"/>
              <a:t>prototype device </a:t>
            </a:r>
            <a:r>
              <a:rPr lang="en-CA" dirty="0"/>
              <a:t>with transparent LCD is more interesting, but it is still </a:t>
            </a:r>
            <a:r>
              <a:rPr lang="en-CA" dirty="0" smtClean="0"/>
              <a:t>not clear </a:t>
            </a:r>
            <a:r>
              <a:rPr lang="en-CA" dirty="0"/>
              <a:t>how this device recognize the position and content of the </a:t>
            </a:r>
            <a:r>
              <a:rPr lang="en-CA" dirty="0" smtClean="0"/>
              <a:t>document.</a:t>
            </a:r>
          </a:p>
          <a:p>
            <a:endParaRPr lang="en-CA" dirty="0"/>
          </a:p>
          <a:p>
            <a:r>
              <a:rPr lang="en-CA" dirty="0" smtClean="0"/>
              <a:t>In </a:t>
            </a:r>
            <a:r>
              <a:rPr lang="en-CA" dirty="0"/>
              <a:t>addition, interaction ideas itself are not quite novel.  Many </a:t>
            </a:r>
            <a:r>
              <a:rPr lang="en-CA" dirty="0" smtClean="0"/>
              <a:t>are already </a:t>
            </a:r>
            <a:r>
              <a:rPr lang="en-CA" dirty="0"/>
              <a:t>proposed using a combination of real paper document </a:t>
            </a:r>
            <a:r>
              <a:rPr lang="en-CA" dirty="0" smtClean="0"/>
              <a:t>and projection</a:t>
            </a:r>
            <a:r>
              <a:rPr lang="en-CA" dirty="0"/>
              <a:t>.  Although this "transparent display" approach may have </a:t>
            </a:r>
            <a:r>
              <a:rPr lang="en-CA" dirty="0" smtClean="0"/>
              <a:t>more potential </a:t>
            </a:r>
            <a:r>
              <a:rPr lang="en-CA" dirty="0"/>
              <a:t>(in terms of scalability and mobility), the proposed </a:t>
            </a:r>
            <a:r>
              <a:rPr lang="en-CA" dirty="0" smtClean="0"/>
              <a:t>prototype still </a:t>
            </a:r>
            <a:r>
              <a:rPr lang="en-CA" dirty="0"/>
              <a:t>requires external cameras, and thus (at this moment), is </a:t>
            </a:r>
            <a:r>
              <a:rPr lang="en-CA" dirty="0" smtClean="0"/>
              <a:t>not compelling </a:t>
            </a:r>
            <a:r>
              <a:rPr lang="en-CA" dirty="0"/>
              <a:t>enough.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r>
              <a:rPr lang="en-CA" dirty="0" smtClean="0"/>
              <a:t>More </a:t>
            </a:r>
            <a:r>
              <a:rPr lang="en-CA" dirty="0"/>
              <a:t>fundamental question is, "do we really need this combination?" </a:t>
            </a:r>
            <a:r>
              <a:rPr lang="en-CA" dirty="0" smtClean="0"/>
              <a:t>or "do </a:t>
            </a:r>
            <a:r>
              <a:rPr lang="en-CA" dirty="0"/>
              <a:t>we still use paper document when transparent computers will </a:t>
            </a:r>
            <a:r>
              <a:rPr lang="en-CA" dirty="0" smtClean="0"/>
              <a:t>become commonplace </a:t>
            </a:r>
            <a:r>
              <a:rPr lang="en-CA" dirty="0"/>
              <a:t>in the future?".  In near future, when transparent </a:t>
            </a:r>
            <a:r>
              <a:rPr lang="en-CA" dirty="0" smtClean="0"/>
              <a:t>computer will </a:t>
            </a:r>
            <a:r>
              <a:rPr lang="en-CA" dirty="0"/>
              <a:t>become available, it is not unrealistic to expect normal </a:t>
            </a:r>
            <a:r>
              <a:rPr lang="en-CA" dirty="0" smtClean="0"/>
              <a:t>tablet computers </a:t>
            </a:r>
            <a:r>
              <a:rPr lang="en-CA" dirty="0"/>
              <a:t>will also become very advanced and commonplace (than what </a:t>
            </a:r>
            <a:r>
              <a:rPr lang="en-CA" dirty="0" smtClean="0"/>
              <a:t>we can </a:t>
            </a:r>
            <a:r>
              <a:rPr lang="en-CA" dirty="0"/>
              <a:t>use now).  In such a future, it is not convincing to think there is </a:t>
            </a:r>
            <a:r>
              <a:rPr lang="en-CA" dirty="0" smtClean="0"/>
              <a:t>a large </a:t>
            </a:r>
            <a:r>
              <a:rPr lang="en-CA" dirty="0"/>
              <a:t>necessity to add annotation to printed document, because people </a:t>
            </a:r>
            <a:r>
              <a:rPr lang="en-CA" dirty="0" smtClean="0"/>
              <a:t>may do every paperwork </a:t>
            </a:r>
            <a:r>
              <a:rPr lang="en-CA" dirty="0"/>
              <a:t>on their (far advanced) table computers.</a:t>
            </a:r>
          </a:p>
        </p:txBody>
      </p:sp>
    </p:spTree>
    <p:extLst>
      <p:ext uri="{BB962C8B-B14F-4D97-AF65-F5344CB8AC3E}">
        <p14:creationId xmlns:p14="http://schemas.microsoft.com/office/powerpoint/2010/main" val="222018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474345"/>
            <a:ext cx="748883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While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conceptually interesting, </a:t>
            </a:r>
            <a:r>
              <a:rPr lang="en-CA" dirty="0"/>
              <a:t>the quality of actual prototype is </a:t>
            </a:r>
            <a:r>
              <a:rPr lang="en-CA" dirty="0" smtClean="0"/>
              <a:t>not appealing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 Some part is just a simulation using large display with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en-CA" dirty="0" err="1" smtClean="0">
                <a:solidFill>
                  <a:schemeClr val="bg1">
                    <a:lumMod val="85000"/>
                  </a:schemeClr>
                </a:solidFill>
              </a:rPr>
              <a:t>mockup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display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frame as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a "prop" of transparent computer.  A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prototype device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with transparent LCD is more interesting, but </a:t>
            </a:r>
            <a:r>
              <a:rPr lang="en-CA" dirty="0"/>
              <a:t>it is still </a:t>
            </a:r>
            <a:r>
              <a:rPr lang="en-CA" dirty="0" smtClean="0"/>
              <a:t>not clear </a:t>
            </a:r>
            <a:r>
              <a:rPr lang="en-CA" dirty="0"/>
              <a:t>how this device recognize the position and content of the </a:t>
            </a:r>
            <a:r>
              <a:rPr lang="en-CA" dirty="0" smtClean="0"/>
              <a:t>document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en-CA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In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addition, </a:t>
            </a:r>
            <a:r>
              <a:rPr lang="en-CA" dirty="0"/>
              <a:t>interaction ideas itself are not quite novel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 Many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are already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proposed using a combination of real paper document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and projection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 Although this "transparent display" approach may have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more potential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(in terms of scalability and mobility), </a:t>
            </a:r>
            <a:r>
              <a:rPr lang="en-CA" dirty="0"/>
              <a:t>the proposed </a:t>
            </a:r>
            <a:r>
              <a:rPr lang="en-CA" dirty="0" smtClean="0"/>
              <a:t>prototype still </a:t>
            </a:r>
            <a:r>
              <a:rPr lang="en-CA" dirty="0"/>
              <a:t>requires external cameras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and thus (at this moment), is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not compelling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enough.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CA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More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fundamental question is, "</a:t>
            </a:r>
            <a:r>
              <a:rPr lang="en-CA" dirty="0"/>
              <a:t>do we really need this combination?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"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or "</a:t>
            </a:r>
            <a:r>
              <a:rPr lang="en-CA" dirty="0" smtClean="0"/>
              <a:t>do </a:t>
            </a:r>
            <a:r>
              <a:rPr lang="en-CA" dirty="0"/>
              <a:t>we still use paper document when transparent computers will </a:t>
            </a:r>
            <a:r>
              <a:rPr lang="en-CA" dirty="0" smtClean="0"/>
              <a:t>become commonplace </a:t>
            </a:r>
            <a:r>
              <a:rPr lang="en-CA" dirty="0"/>
              <a:t>in the future?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".  In near future, when transparent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computer will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become available, it is not unrealistic to expect normal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tablet computers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will also become very advanced and commonplace (than what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we can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use now).  In such a future, it is not convincing to think there is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 large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necessity to add annotation to printed document, because people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may do every paperwork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on their (far advanced) table computers.</a:t>
            </a:r>
          </a:p>
        </p:txBody>
      </p:sp>
      <p:sp>
        <p:nvSpPr>
          <p:cNvPr id="3" name="Oval 2"/>
          <p:cNvSpPr/>
          <p:nvPr/>
        </p:nvSpPr>
        <p:spPr>
          <a:xfrm>
            <a:off x="8100392" y="188640"/>
            <a:ext cx="864096" cy="86409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 smtClean="0"/>
              <a:t>3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23375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2551837"/>
            <a:ext cx="7488832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dirty="0"/>
              <a:t>Also, I believe the submission would benefit of some sort of </a:t>
            </a:r>
            <a:r>
              <a:rPr lang="en-CA" dirty="0" smtClean="0"/>
              <a:t>comparison</a:t>
            </a:r>
            <a:r>
              <a:rPr lang="en-CA" dirty="0"/>
              <a:t> </a:t>
            </a:r>
            <a:r>
              <a:rPr lang="en-CA" dirty="0" smtClean="0"/>
              <a:t>discussion </a:t>
            </a:r>
            <a:r>
              <a:rPr lang="en-CA" dirty="0"/>
              <a:t>that includes today's existing alternatives (i.e., </a:t>
            </a:r>
            <a:r>
              <a:rPr lang="en-CA" dirty="0" smtClean="0"/>
              <a:t>standard augmented </a:t>
            </a:r>
            <a:r>
              <a:rPr lang="en-CA" dirty="0"/>
              <a:t>reality that we all have accustomed to) for the </a:t>
            </a:r>
            <a:r>
              <a:rPr lang="en-CA" dirty="0" smtClean="0"/>
              <a:t>application opportunities </a:t>
            </a:r>
            <a:r>
              <a:rPr lang="en-CA" dirty="0"/>
              <a:t>the authors are suggesting. Specifically, what can </a:t>
            </a:r>
            <a:r>
              <a:rPr lang="en-CA" dirty="0" err="1" smtClean="0"/>
              <a:t>cAR</a:t>
            </a:r>
            <a:r>
              <a:rPr lang="en-CA" dirty="0" smtClean="0"/>
              <a:t> bring </a:t>
            </a:r>
            <a:r>
              <a:rPr lang="en-CA" dirty="0"/>
              <a:t>over standard AR or standard pen/touch mobile devices for </a:t>
            </a:r>
            <a:r>
              <a:rPr lang="en-CA" dirty="0" smtClean="0"/>
              <a:t>the application </a:t>
            </a:r>
            <a:r>
              <a:rPr lang="en-CA" dirty="0"/>
              <a:t>cases presented in the paper.</a:t>
            </a:r>
          </a:p>
        </p:txBody>
      </p:sp>
    </p:spTree>
    <p:extLst>
      <p:ext uri="{BB962C8B-B14F-4D97-AF65-F5344CB8AC3E}">
        <p14:creationId xmlns:p14="http://schemas.microsoft.com/office/powerpoint/2010/main" val="39156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2551837"/>
            <a:ext cx="7488832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Also, I believe the submission would benefit of some sort of </a:t>
            </a:r>
            <a:r>
              <a:rPr lang="en-CA" dirty="0" smtClean="0"/>
              <a:t>comparison</a:t>
            </a:r>
            <a:r>
              <a:rPr lang="en-CA" dirty="0"/>
              <a:t> </a:t>
            </a:r>
            <a:r>
              <a:rPr lang="en-CA" dirty="0" smtClean="0"/>
              <a:t>discussion </a:t>
            </a:r>
            <a:r>
              <a:rPr lang="en-CA" dirty="0"/>
              <a:t>that includes today's existing alternatives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(i.e.,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standard augmented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reality that we all have accustomed to) for the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application opportunities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 authors are suggesting. Specifically, what can </a:t>
            </a:r>
            <a:r>
              <a:rPr lang="en-CA" dirty="0" err="1" smtClean="0">
                <a:solidFill>
                  <a:schemeClr val="bg1">
                    <a:lumMod val="85000"/>
                  </a:schemeClr>
                </a:solidFill>
              </a:rPr>
              <a:t>cAR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 bring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over standard AR or standard pen/touch mobile devices for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the application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cases presented in the paper.</a:t>
            </a:r>
          </a:p>
        </p:txBody>
      </p:sp>
      <p:sp>
        <p:nvSpPr>
          <p:cNvPr id="3" name="Oval 2"/>
          <p:cNvSpPr/>
          <p:nvPr/>
        </p:nvSpPr>
        <p:spPr>
          <a:xfrm>
            <a:off x="8100392" y="188640"/>
            <a:ext cx="864096" cy="86409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 smtClean="0"/>
              <a:t>3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78214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335846"/>
            <a:ext cx="748883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Overall</a:t>
            </a:r>
            <a:r>
              <a:rPr lang="en-CA" dirty="0"/>
              <a:t>, what upsets me about this work is that the authors leave the </a:t>
            </a:r>
            <a:r>
              <a:rPr lang="en-CA" dirty="0" smtClean="0"/>
              <a:t>two hardest </a:t>
            </a:r>
            <a:r>
              <a:rPr lang="en-CA" dirty="0"/>
              <a:t>questions unanswered and without any discussion: 1) what is </a:t>
            </a:r>
            <a:r>
              <a:rPr lang="en-CA" dirty="0" smtClean="0"/>
              <a:t>the benefit </a:t>
            </a:r>
            <a:r>
              <a:rPr lang="en-CA" dirty="0"/>
              <a:t>of transparency here compared to the spatially registered </a:t>
            </a:r>
            <a:r>
              <a:rPr lang="en-CA" dirty="0" smtClean="0"/>
              <a:t>mobile display</a:t>
            </a:r>
            <a:r>
              <a:rPr lang="en-CA" dirty="0"/>
              <a:t>, and 2) how could one actually implement this idea in </a:t>
            </a:r>
            <a:r>
              <a:rPr lang="en-CA" dirty="0" smtClean="0"/>
              <a:t>practice (i.e</a:t>
            </a:r>
            <a:r>
              <a:rPr lang="en-CA" dirty="0"/>
              <a:t>., without a camera sticking out of the screen)?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Let </a:t>
            </a:r>
            <a:r>
              <a:rPr lang="en-CA" dirty="0"/>
              <a:t>me elaborate...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… This </a:t>
            </a:r>
            <a:r>
              <a:rPr lang="en-CA" dirty="0"/>
              <a:t>paper should have a </a:t>
            </a:r>
            <a:r>
              <a:rPr lang="en-CA" dirty="0" smtClean="0"/>
              <a:t>serious</a:t>
            </a:r>
            <a:r>
              <a:rPr lang="en-CA" dirty="0"/>
              <a:t> </a:t>
            </a:r>
            <a:r>
              <a:rPr lang="en-CA" dirty="0" smtClean="0"/>
              <a:t>discussion </a:t>
            </a:r>
            <a:r>
              <a:rPr lang="en-CA" dirty="0"/>
              <a:t>and possibly a comparison to such an alternate </a:t>
            </a:r>
            <a:r>
              <a:rPr lang="en-CA" dirty="0" smtClean="0"/>
              <a:t>implementation to </a:t>
            </a:r>
            <a:r>
              <a:rPr lang="en-CA" dirty="0"/>
              <a:t>clearly present to the reader the value of purely transparent </a:t>
            </a:r>
            <a:r>
              <a:rPr lang="en-CA" dirty="0" smtClean="0"/>
              <a:t>device in </a:t>
            </a:r>
            <a:r>
              <a:rPr lang="en-CA" dirty="0"/>
              <a:t>this context.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Second</a:t>
            </a:r>
            <a:r>
              <a:rPr lang="en-CA" dirty="0"/>
              <a:t>, there is very little discussion on how such devices could </a:t>
            </a:r>
            <a:r>
              <a:rPr lang="en-CA" dirty="0" smtClean="0"/>
              <a:t>be implemented </a:t>
            </a:r>
            <a:r>
              <a:rPr lang="en-CA" dirty="0"/>
              <a:t>in practice. Having a camera on the pole observing </a:t>
            </a:r>
            <a:r>
              <a:rPr lang="en-CA" dirty="0" smtClean="0"/>
              <a:t>the transparent </a:t>
            </a:r>
            <a:r>
              <a:rPr lang="en-CA" dirty="0"/>
              <a:t>overlay is definitely fine for prototyping, but some </a:t>
            </a:r>
            <a:r>
              <a:rPr lang="en-CA" dirty="0" smtClean="0"/>
              <a:t>ideas would </a:t>
            </a:r>
            <a:r>
              <a:rPr lang="en-CA" dirty="0"/>
              <a:t>be welcome on what possibilities exist to make this a </a:t>
            </a:r>
            <a:r>
              <a:rPr lang="en-CA" dirty="0" smtClean="0"/>
              <a:t>reality…</a:t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These </a:t>
            </a:r>
            <a:r>
              <a:rPr lang="en-CA" dirty="0"/>
              <a:t>two issues make me unable to argue for acceptance of this </a:t>
            </a:r>
            <a:r>
              <a:rPr lang="en-CA" dirty="0" smtClean="0"/>
              <a:t>paper. While </a:t>
            </a:r>
            <a:r>
              <a:rPr lang="en-CA" dirty="0"/>
              <a:t>there is definitely some novelty here, I believe that the </a:t>
            </a:r>
            <a:r>
              <a:rPr lang="en-CA" dirty="0" smtClean="0"/>
              <a:t>authors deliberately </a:t>
            </a:r>
            <a:r>
              <a:rPr lang="en-CA" dirty="0"/>
              <a:t>avoided the most interesting and important questions </a:t>
            </a:r>
            <a:r>
              <a:rPr lang="en-CA" dirty="0" smtClean="0"/>
              <a:t>in making </a:t>
            </a:r>
            <a:r>
              <a:rPr lang="en-CA" dirty="0"/>
              <a:t>this a fully functioning concept.  Overall, I am not </a:t>
            </a:r>
            <a:r>
              <a:rPr lang="en-CA" dirty="0" smtClean="0"/>
              <a:t>super enthusiastic </a:t>
            </a:r>
            <a:r>
              <a:rPr lang="en-CA" dirty="0"/>
              <a:t>about this work, but it clearly has some merits which is </a:t>
            </a:r>
            <a:r>
              <a:rPr lang="en-CA" dirty="0" smtClean="0"/>
              <a:t>why I </a:t>
            </a:r>
            <a:r>
              <a:rPr lang="en-CA" dirty="0"/>
              <a:t>have given it a score of 3.</a:t>
            </a:r>
          </a:p>
        </p:txBody>
      </p:sp>
    </p:spTree>
    <p:extLst>
      <p:ext uri="{BB962C8B-B14F-4D97-AF65-F5344CB8AC3E}">
        <p14:creationId xmlns:p14="http://schemas.microsoft.com/office/powerpoint/2010/main" val="141186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335846"/>
            <a:ext cx="748883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Overall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what upsets me about this work is that the authors leave the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two hardest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questions unanswered and without any discussion: 1) </a:t>
            </a:r>
            <a:r>
              <a:rPr lang="en-CA" dirty="0"/>
              <a:t>what is </a:t>
            </a:r>
            <a:r>
              <a:rPr lang="en-CA" dirty="0" smtClean="0"/>
              <a:t>the benefit </a:t>
            </a:r>
            <a:r>
              <a:rPr lang="en-CA" dirty="0"/>
              <a:t>of transparency here compared to the spatially registered </a:t>
            </a:r>
            <a:r>
              <a:rPr lang="en-CA" dirty="0" smtClean="0"/>
              <a:t>mobile display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and 2) </a:t>
            </a:r>
            <a:r>
              <a:rPr lang="en-CA" dirty="0"/>
              <a:t>how could one actually implement this idea in </a:t>
            </a:r>
            <a:r>
              <a:rPr lang="en-CA" dirty="0" smtClean="0"/>
              <a:t>practice (i.e</a:t>
            </a:r>
            <a:r>
              <a:rPr lang="en-CA" dirty="0"/>
              <a:t>., without a camera sticking out of the screen)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?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Let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me elaborate...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… This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paper should have a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serious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discussion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and possibly a </a:t>
            </a:r>
            <a:r>
              <a:rPr lang="en-CA" dirty="0"/>
              <a:t>comparison to such an alternate </a:t>
            </a:r>
            <a:r>
              <a:rPr lang="en-CA" dirty="0" smtClean="0"/>
              <a:t>implementation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 to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clearly present to the reader the value of purely transparent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device in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this context.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Second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there is very little discussion on </a:t>
            </a:r>
            <a:r>
              <a:rPr lang="en-CA" dirty="0"/>
              <a:t>how such devices could </a:t>
            </a:r>
            <a:r>
              <a:rPr lang="en-CA" dirty="0" smtClean="0"/>
              <a:t>be implemented </a:t>
            </a:r>
            <a:r>
              <a:rPr lang="en-CA" dirty="0"/>
              <a:t>in practice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Having a camera on the pole observing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the transparent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overlay is definitely fine for prototyping, but some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ideas would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be welcome on what possibilities exist to make this a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reality…</a:t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These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two issues make me unable to argue for acceptance of this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paper. While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there is definitely some novelty here, </a:t>
            </a:r>
            <a:r>
              <a:rPr lang="en-CA" dirty="0"/>
              <a:t>I believe that the </a:t>
            </a:r>
            <a:r>
              <a:rPr lang="en-CA" dirty="0" smtClean="0"/>
              <a:t>authors deliberately </a:t>
            </a:r>
            <a:r>
              <a:rPr lang="en-CA" dirty="0"/>
              <a:t>avoided the most interesting and important questions </a:t>
            </a:r>
            <a:r>
              <a:rPr lang="en-CA" dirty="0" smtClean="0"/>
              <a:t>in making </a:t>
            </a:r>
            <a:r>
              <a:rPr lang="en-CA" dirty="0"/>
              <a:t>this a fully functioning concept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 Overall, I am not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super enthusiastic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about this work, but it clearly has some merits which is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why I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have given it a score of 3.</a:t>
            </a:r>
          </a:p>
        </p:txBody>
      </p:sp>
      <p:sp>
        <p:nvSpPr>
          <p:cNvPr id="3" name="Oval 2"/>
          <p:cNvSpPr/>
          <p:nvPr/>
        </p:nvSpPr>
        <p:spPr>
          <a:xfrm>
            <a:off x="8100392" y="188640"/>
            <a:ext cx="864096" cy="86409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 smtClean="0"/>
              <a:t>3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80383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335846"/>
            <a:ext cx="748883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 This work is situated at the intersection of three main areas: </a:t>
            </a:r>
            <a:r>
              <a:rPr lang="en-CA" dirty="0" smtClean="0"/>
              <a:t>magic</a:t>
            </a:r>
            <a:r>
              <a:rPr lang="en-CA" dirty="0"/>
              <a:t> </a:t>
            </a:r>
            <a:r>
              <a:rPr lang="en-CA" dirty="0" smtClean="0"/>
              <a:t>lenses </a:t>
            </a:r>
            <a:r>
              <a:rPr lang="en-CA" dirty="0"/>
              <a:t>type interaction techniques, tangible widgets on tabletops, </a:t>
            </a:r>
            <a:r>
              <a:rPr lang="en-CA" dirty="0" smtClean="0"/>
              <a:t>and active </a:t>
            </a:r>
            <a:r>
              <a:rPr lang="en-CA" dirty="0"/>
              <a:t>reading as an application domain. Given this space, I think </a:t>
            </a:r>
            <a:r>
              <a:rPr lang="en-CA" dirty="0" smtClean="0"/>
              <a:t>the authors </a:t>
            </a:r>
            <a:r>
              <a:rPr lang="en-CA" dirty="0"/>
              <a:t>need to do a better job positioning this work with respect </a:t>
            </a:r>
            <a:r>
              <a:rPr lang="en-CA" dirty="0" smtClean="0"/>
              <a:t>to previous </a:t>
            </a:r>
            <a:r>
              <a:rPr lang="en-CA" dirty="0"/>
              <a:t>research. While this paper tells an augmented reality story </a:t>
            </a:r>
            <a:r>
              <a:rPr lang="en-CA" dirty="0" smtClean="0"/>
              <a:t>and envisions </a:t>
            </a:r>
            <a:r>
              <a:rPr lang="en-CA" dirty="0"/>
              <a:t>a general purpose device that can presumably be used in a </a:t>
            </a:r>
            <a:r>
              <a:rPr lang="en-CA" dirty="0" smtClean="0"/>
              <a:t>wide variety </a:t>
            </a:r>
            <a:r>
              <a:rPr lang="en-CA" dirty="0"/>
              <a:t>of context, the interaction techniques, first prototype and </a:t>
            </a:r>
            <a:r>
              <a:rPr lang="en-CA" dirty="0" smtClean="0"/>
              <a:t>user feedback </a:t>
            </a:r>
            <a:r>
              <a:rPr lang="en-CA" dirty="0"/>
              <a:t>seem very much related to magic lenses and tabletops. Given </a:t>
            </a:r>
            <a:r>
              <a:rPr lang="en-CA" dirty="0" smtClean="0"/>
              <a:t>the work </a:t>
            </a:r>
            <a:r>
              <a:rPr lang="en-CA" dirty="0"/>
              <a:t>in these two domains, the interaction techniques unfortunately </a:t>
            </a:r>
            <a:r>
              <a:rPr lang="en-CA" dirty="0" smtClean="0"/>
              <a:t>do not </a:t>
            </a:r>
            <a:r>
              <a:rPr lang="en-CA" dirty="0"/>
              <a:t>seem overly novel nor like a significant contribution. The </a:t>
            </a:r>
            <a:r>
              <a:rPr lang="en-CA" dirty="0" smtClean="0"/>
              <a:t>authors need </a:t>
            </a:r>
            <a:r>
              <a:rPr lang="en-CA" dirty="0"/>
              <a:t>to clearly articulate why these interactions are novel.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It </a:t>
            </a:r>
            <a:r>
              <a:rPr lang="en-CA" dirty="0"/>
              <a:t>is also not clear what value the </a:t>
            </a:r>
            <a:r>
              <a:rPr lang="en-CA" dirty="0" err="1"/>
              <a:t>tPad</a:t>
            </a:r>
            <a:r>
              <a:rPr lang="en-CA" dirty="0"/>
              <a:t> prototype has for this paper. </a:t>
            </a:r>
            <a:r>
              <a:rPr lang="en-CA" dirty="0" smtClean="0"/>
              <a:t>In particular</a:t>
            </a:r>
            <a:r>
              <a:rPr lang="en-CA" dirty="0"/>
              <a:t>, what was learned in building and discussing this </a:t>
            </a:r>
            <a:r>
              <a:rPr lang="en-CA" dirty="0" smtClean="0"/>
              <a:t>device (beyond </a:t>
            </a:r>
            <a:r>
              <a:rPr lang="en-CA" dirty="0"/>
              <a:t>showing the fact that transparent display are becoming a </a:t>
            </a:r>
            <a:r>
              <a:rPr lang="en-CA" dirty="0" smtClean="0"/>
              <a:t>reality which </a:t>
            </a:r>
            <a:r>
              <a:rPr lang="en-CA" dirty="0"/>
              <a:t>I think this community knows). Furthermore, there are </a:t>
            </a:r>
            <a:r>
              <a:rPr lang="en-CA" dirty="0" smtClean="0"/>
              <a:t>several technical </a:t>
            </a:r>
            <a:r>
              <a:rPr lang="en-CA" dirty="0"/>
              <a:t>challenges with such a device, but the authors do not seem </a:t>
            </a:r>
            <a:r>
              <a:rPr lang="en-CA" dirty="0" smtClean="0"/>
              <a:t>to advance </a:t>
            </a:r>
            <a:r>
              <a:rPr lang="en-CA" dirty="0"/>
              <a:t>the state of the art (</a:t>
            </a:r>
            <a:r>
              <a:rPr lang="en-CA" dirty="0" err="1"/>
              <a:t>eg</a:t>
            </a:r>
            <a:r>
              <a:rPr lang="en-CA" dirty="0"/>
              <a:t> registration, issues with color </a:t>
            </a:r>
            <a:r>
              <a:rPr lang="en-CA" dirty="0" smtClean="0"/>
              <a:t>mixing, </a:t>
            </a:r>
            <a:r>
              <a:rPr lang="en-CA" dirty="0" err="1" smtClean="0"/>
              <a:t>etc</a:t>
            </a:r>
            <a:r>
              <a:rPr lang="en-CA" dirty="0"/>
              <a:t>).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Together</a:t>
            </a:r>
            <a:r>
              <a:rPr lang="en-CA" dirty="0"/>
              <a:t>, this seems like a promising area of investigation, but </a:t>
            </a:r>
            <a:r>
              <a:rPr lang="en-CA" dirty="0" smtClean="0"/>
              <a:t>this work </a:t>
            </a:r>
            <a:r>
              <a:rPr lang="en-CA" dirty="0"/>
              <a:t>is either too preliminary or needs to be better presented </a:t>
            </a:r>
            <a:r>
              <a:rPr lang="en-CA" dirty="0" smtClean="0"/>
              <a:t>to differentiate </a:t>
            </a:r>
            <a:r>
              <a:rPr lang="en-CA" dirty="0"/>
              <a:t>the interaction techniques as implemented and studied.</a:t>
            </a:r>
          </a:p>
        </p:txBody>
      </p:sp>
    </p:spTree>
    <p:extLst>
      <p:ext uri="{BB962C8B-B14F-4D97-AF65-F5344CB8AC3E}">
        <p14:creationId xmlns:p14="http://schemas.microsoft.com/office/powerpoint/2010/main" val="36807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335846"/>
            <a:ext cx="748883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 This work is situated at the intersection of three main areas: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magic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lenses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type interaction techniques, tangible widgets on tabletops,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and active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reading as an application domain. Given this space, I think </a:t>
            </a:r>
            <a:r>
              <a:rPr lang="en-CA" dirty="0" smtClean="0"/>
              <a:t>the authors </a:t>
            </a:r>
            <a:r>
              <a:rPr lang="en-CA" dirty="0"/>
              <a:t>need to do a better job positioning this work with respect </a:t>
            </a:r>
            <a:r>
              <a:rPr lang="en-CA" dirty="0" smtClean="0"/>
              <a:t>to previous </a:t>
            </a:r>
            <a:r>
              <a:rPr lang="en-CA" dirty="0"/>
              <a:t>research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While this paper tells an augmented reality story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and envisions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a general purpose device that can presumably be used in a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wide variety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of context, the interaction techniques, first prototype and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user feedback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seem very much related to magic lenses and tabletops. Given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the work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in these two domains, </a:t>
            </a:r>
            <a:r>
              <a:rPr lang="en-CA" dirty="0"/>
              <a:t>the interaction techniques unfortunately </a:t>
            </a:r>
            <a:r>
              <a:rPr lang="en-CA" dirty="0" smtClean="0"/>
              <a:t>do not </a:t>
            </a:r>
            <a:r>
              <a:rPr lang="en-CA" dirty="0"/>
              <a:t>seem overly novel nor like a significant contribution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The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authors need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to clearly articulate why these interactions are novel.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It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is also not clear what value the </a:t>
            </a:r>
            <a:r>
              <a:rPr lang="en-CA" dirty="0" err="1"/>
              <a:t>tPad</a:t>
            </a:r>
            <a:r>
              <a:rPr lang="en-CA" dirty="0"/>
              <a:t> prototype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has for this paper.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In particular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CA" dirty="0"/>
              <a:t>what was learned in building and discussing this </a:t>
            </a:r>
            <a:r>
              <a:rPr lang="en-CA" dirty="0" smtClean="0"/>
              <a:t>device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 (beyond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showing the fact that transparent display are becoming a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reality which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I think this community knows). Furthermore, there are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several technical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challenges with such a device, but </a:t>
            </a:r>
            <a:r>
              <a:rPr lang="en-CA" dirty="0"/>
              <a:t>the authors do not seem </a:t>
            </a:r>
            <a:r>
              <a:rPr lang="en-CA" dirty="0" smtClean="0"/>
              <a:t>to advance </a:t>
            </a:r>
            <a:r>
              <a:rPr lang="en-CA" dirty="0"/>
              <a:t>the state of the art (</a:t>
            </a:r>
            <a:r>
              <a:rPr lang="en-CA" dirty="0" err="1"/>
              <a:t>eg</a:t>
            </a:r>
            <a:r>
              <a:rPr lang="en-CA" dirty="0"/>
              <a:t> registration, issues with color </a:t>
            </a:r>
            <a:r>
              <a:rPr lang="en-CA" dirty="0" smtClean="0"/>
              <a:t>mixing, </a:t>
            </a:r>
            <a:r>
              <a:rPr lang="en-CA" dirty="0" err="1" smtClean="0"/>
              <a:t>etc</a:t>
            </a:r>
            <a:r>
              <a:rPr lang="en-CA" dirty="0"/>
              <a:t>)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Together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this seems like a promising area of investigation, but </a:t>
            </a:r>
            <a:r>
              <a:rPr lang="en-CA" dirty="0" smtClean="0"/>
              <a:t>this work </a:t>
            </a:r>
            <a:r>
              <a:rPr lang="en-CA" dirty="0"/>
              <a:t>is either too preliminary or needs to be better presented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to differentiate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the interaction techniques as implemented and studied.</a:t>
            </a:r>
          </a:p>
        </p:txBody>
      </p:sp>
      <p:sp>
        <p:nvSpPr>
          <p:cNvPr id="3" name="Oval 2"/>
          <p:cNvSpPr/>
          <p:nvPr/>
        </p:nvSpPr>
        <p:spPr>
          <a:xfrm>
            <a:off x="8100392" y="188640"/>
            <a:ext cx="864096" cy="86409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 smtClean="0"/>
              <a:t>2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32042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7584" y="1028343"/>
            <a:ext cx="74888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Portions of it seem very similar to the Embodied Lens work by Kim </a:t>
            </a:r>
            <a:r>
              <a:rPr lang="en-CA" dirty="0" smtClean="0"/>
              <a:t>and </a:t>
            </a:r>
            <a:r>
              <a:rPr lang="en-CA" dirty="0" err="1" smtClean="0"/>
              <a:t>Elmqvist</a:t>
            </a:r>
            <a:r>
              <a:rPr lang="en-CA" dirty="0" smtClean="0"/>
              <a:t> </a:t>
            </a:r>
            <a:r>
              <a:rPr lang="en-CA" dirty="0"/>
              <a:t>[citation below] - the tabletop prototype used in the </a:t>
            </a:r>
            <a:r>
              <a:rPr lang="en-CA" dirty="0" err="1"/>
              <a:t>cAR</a:t>
            </a:r>
            <a:r>
              <a:rPr lang="en-CA" dirty="0"/>
              <a:t> </a:t>
            </a:r>
            <a:r>
              <a:rPr lang="en-CA" dirty="0" smtClean="0"/>
              <a:t>paper is </a:t>
            </a:r>
            <a:r>
              <a:rPr lang="en-CA" dirty="0"/>
              <a:t>also very similar to the embodied lens prototype in the use of </a:t>
            </a:r>
            <a:r>
              <a:rPr lang="en-CA" dirty="0" smtClean="0"/>
              <a:t>a transparent </a:t>
            </a:r>
            <a:r>
              <a:rPr lang="en-CA" dirty="0"/>
              <a:t>frame on a tabletop tracked by a </a:t>
            </a:r>
            <a:r>
              <a:rPr lang="en-CA" dirty="0" err="1"/>
              <a:t>fiducial</a:t>
            </a:r>
            <a:r>
              <a:rPr lang="en-CA" dirty="0"/>
              <a:t> marker. </a:t>
            </a:r>
            <a:r>
              <a:rPr lang="en-CA" dirty="0" smtClean="0"/>
              <a:t>Techniques described </a:t>
            </a:r>
            <a:r>
              <a:rPr lang="en-CA" dirty="0"/>
              <a:t>such as placement, removal, translation, rotation, as well </a:t>
            </a:r>
            <a:r>
              <a:rPr lang="en-CA" dirty="0" smtClean="0"/>
              <a:t>as direct </a:t>
            </a:r>
            <a:r>
              <a:rPr lang="en-CA" dirty="0"/>
              <a:t>pointing are discussed in the Embodied Lens work. Augmented </a:t>
            </a:r>
            <a:r>
              <a:rPr lang="en-CA" dirty="0" smtClean="0"/>
              <a:t>Maps work </a:t>
            </a:r>
            <a:r>
              <a:rPr lang="en-CA" dirty="0"/>
              <a:t>by </a:t>
            </a:r>
            <a:r>
              <a:rPr lang="en-CA" dirty="0" err="1"/>
              <a:t>Reitmayr</a:t>
            </a:r>
            <a:r>
              <a:rPr lang="en-CA" dirty="0"/>
              <a:t> et al. [citation below] also has some similar </a:t>
            </a:r>
            <a:r>
              <a:rPr lang="en-CA" dirty="0" smtClean="0"/>
              <a:t>qualities of </a:t>
            </a:r>
            <a:r>
              <a:rPr lang="en-CA" dirty="0"/>
              <a:t>content-aware </a:t>
            </a:r>
            <a:r>
              <a:rPr lang="en-CA" dirty="0" smtClean="0"/>
              <a:t>interaction</a:t>
            </a:r>
            <a:r>
              <a:rPr lang="en-CA" dirty="0"/>
              <a:t>. The authors should reference these </a:t>
            </a:r>
            <a:r>
              <a:rPr lang="en-CA" dirty="0" smtClean="0"/>
              <a:t>two works</a:t>
            </a:r>
            <a:r>
              <a:rPr lang="en-CA" dirty="0"/>
              <a:t>.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Having </a:t>
            </a:r>
            <a:r>
              <a:rPr lang="en-CA" dirty="0"/>
              <a:t>said that, there does seem to be some uniqueness to the </a:t>
            </a:r>
            <a:r>
              <a:rPr lang="en-CA" dirty="0" err="1" smtClean="0"/>
              <a:t>tPad</a:t>
            </a:r>
            <a:r>
              <a:rPr lang="en-CA" dirty="0" smtClean="0"/>
              <a:t> implementation</a:t>
            </a:r>
            <a:r>
              <a:rPr lang="en-CA" dirty="0"/>
              <a:t>. I would like to have seen the authors spend more time </a:t>
            </a:r>
            <a:r>
              <a:rPr lang="en-CA" dirty="0" smtClean="0"/>
              <a:t>on that </a:t>
            </a:r>
            <a:r>
              <a:rPr lang="en-CA" dirty="0"/>
              <a:t>implementation and delve more into some of the more novel aspects </a:t>
            </a:r>
            <a:r>
              <a:rPr lang="en-CA" dirty="0" smtClean="0"/>
              <a:t>of </a:t>
            </a:r>
            <a:r>
              <a:rPr lang="en-CA" dirty="0" err="1" smtClean="0"/>
              <a:t>cAR</a:t>
            </a:r>
            <a:r>
              <a:rPr lang="en-CA" dirty="0" smtClean="0"/>
              <a:t> </a:t>
            </a:r>
            <a:r>
              <a:rPr lang="en-CA" dirty="0"/>
              <a:t>that one might not find in an existing AR system - e.g. </a:t>
            </a:r>
            <a:r>
              <a:rPr lang="en-CA" dirty="0" smtClean="0"/>
              <a:t>scribble triggering</a:t>
            </a:r>
            <a:r>
              <a:rPr lang="en-CA" dirty="0"/>
              <a:t>, contact, semantic/content recognition and </a:t>
            </a:r>
            <a:r>
              <a:rPr lang="en-CA" dirty="0" smtClean="0"/>
              <a:t>prop-based manipulation</a:t>
            </a:r>
            <a:r>
              <a:rPr lang="en-CA" dirty="0"/>
              <a:t>. Direct pointing and Anchoring are pretty standard </a:t>
            </a:r>
            <a:r>
              <a:rPr lang="en-CA" dirty="0" smtClean="0"/>
              <a:t>in traditional </a:t>
            </a:r>
            <a:r>
              <a:rPr lang="en-CA" dirty="0"/>
              <a:t>AR. So what's truly unique about an AR display that is </a:t>
            </a:r>
            <a:r>
              <a:rPr lang="en-CA" dirty="0" smtClean="0"/>
              <a:t>in direct </a:t>
            </a:r>
            <a:r>
              <a:rPr lang="en-CA" dirty="0"/>
              <a:t>planar contact with the physical world being augmented?</a:t>
            </a:r>
          </a:p>
        </p:txBody>
      </p:sp>
    </p:spTree>
    <p:extLst>
      <p:ext uri="{BB962C8B-B14F-4D97-AF65-F5344CB8AC3E}">
        <p14:creationId xmlns:p14="http://schemas.microsoft.com/office/powerpoint/2010/main" val="32660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hincapie\Desktop\Dropbox\Photos\Winnipeg Skiing 2013\DSC038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1219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CA" dirty="0" smtClean="0">
                <a:solidFill>
                  <a:schemeClr val="bg1"/>
                </a:solidFill>
              </a:rPr>
              <a:t>Juan David </a:t>
            </a:r>
            <a:r>
              <a:rPr lang="en-CA" dirty="0" err="1" smtClean="0">
                <a:solidFill>
                  <a:schemeClr val="bg1"/>
                </a:solidFill>
              </a:rPr>
              <a:t>Hincapié</a:t>
            </a:r>
            <a:r>
              <a:rPr lang="en-CA" dirty="0" smtClean="0">
                <a:solidFill>
                  <a:schemeClr val="bg1"/>
                </a:solidFill>
              </a:rPr>
              <a:t>-Ramos, </a:t>
            </a:r>
            <a:r>
              <a:rPr lang="en-CA" b="1" dirty="0" smtClean="0">
                <a:solidFill>
                  <a:schemeClr val="bg1"/>
                </a:solidFill>
              </a:rPr>
              <a:t>Sophie</a:t>
            </a:r>
            <a:r>
              <a:rPr lang="en-CA" b="1" baseline="0" dirty="0" smtClean="0">
                <a:solidFill>
                  <a:schemeClr val="bg1"/>
                </a:solidFill>
              </a:rPr>
              <a:t> </a:t>
            </a:r>
            <a:r>
              <a:rPr lang="en-CA" b="1" baseline="0" dirty="0" err="1" smtClean="0">
                <a:solidFill>
                  <a:schemeClr val="bg1"/>
                </a:solidFill>
              </a:rPr>
              <a:t>Roscher</a:t>
            </a:r>
            <a:r>
              <a:rPr lang="en-CA" baseline="0" dirty="0" smtClean="0">
                <a:solidFill>
                  <a:schemeClr val="bg1"/>
                </a:solidFill>
              </a:rPr>
              <a:t/>
            </a:r>
            <a:br>
              <a:rPr lang="en-CA" baseline="0" dirty="0" smtClean="0">
                <a:solidFill>
                  <a:schemeClr val="bg1"/>
                </a:solidFill>
              </a:rPr>
            </a:br>
            <a:r>
              <a:rPr lang="en-CA" dirty="0" smtClean="0">
                <a:solidFill>
                  <a:schemeClr val="bg1"/>
                </a:solidFill>
              </a:rPr>
              <a:t>Wolfgang </a:t>
            </a:r>
            <a:r>
              <a:rPr lang="en-CA" dirty="0" err="1" smtClean="0">
                <a:solidFill>
                  <a:schemeClr val="bg1"/>
                </a:solidFill>
              </a:rPr>
              <a:t>Buschel</a:t>
            </a:r>
            <a:r>
              <a:rPr lang="en-CA" dirty="0" smtClean="0">
                <a:solidFill>
                  <a:schemeClr val="bg1"/>
                </a:solidFill>
              </a:rPr>
              <a:t>, Ulrike </a:t>
            </a:r>
            <a:r>
              <a:rPr lang="en-CA" dirty="0" err="1" smtClean="0">
                <a:solidFill>
                  <a:schemeClr val="bg1"/>
                </a:solidFill>
              </a:rPr>
              <a:t>Kister</a:t>
            </a:r>
            <a:r>
              <a:rPr lang="en-CA" dirty="0" smtClean="0">
                <a:solidFill>
                  <a:schemeClr val="bg1"/>
                </a:solidFill>
              </a:rPr>
              <a:t>, </a:t>
            </a:r>
            <a:r>
              <a:rPr lang="en-CA" dirty="0" err="1" smtClean="0">
                <a:solidFill>
                  <a:schemeClr val="bg1"/>
                </a:solidFill>
              </a:rPr>
              <a:t>Ridmund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Daschel</a:t>
            </a:r>
            <a:r>
              <a:rPr lang="en-CA" dirty="0" smtClean="0">
                <a:solidFill>
                  <a:schemeClr val="bg1"/>
                </a:solidFill>
              </a:rPr>
              <a:t>, </a:t>
            </a:r>
            <a:r>
              <a:rPr lang="en-CA" dirty="0" err="1" smtClean="0">
                <a:solidFill>
                  <a:schemeClr val="bg1"/>
                </a:solidFill>
              </a:rPr>
              <a:t>Pourang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Irani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49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7584" y="1028343"/>
            <a:ext cx="74888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Portions of it seem very similar to the Embodied Lens work by Kim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CA" dirty="0" err="1" smtClean="0">
                <a:solidFill>
                  <a:schemeClr val="bg1">
                    <a:lumMod val="85000"/>
                  </a:schemeClr>
                </a:solidFill>
              </a:rPr>
              <a:t>Elmqvist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[citation below] - the </a:t>
            </a:r>
            <a:r>
              <a:rPr lang="en-CA" dirty="0"/>
              <a:t>tabletop prototype used in the </a:t>
            </a:r>
            <a:r>
              <a:rPr lang="en-CA" dirty="0" err="1"/>
              <a:t>cAR</a:t>
            </a:r>
            <a:r>
              <a:rPr lang="en-CA" dirty="0"/>
              <a:t> </a:t>
            </a:r>
            <a:r>
              <a:rPr lang="en-CA" dirty="0" smtClean="0"/>
              <a:t>paper is </a:t>
            </a:r>
            <a:r>
              <a:rPr lang="en-CA" dirty="0"/>
              <a:t>also very similar to the embodied lens prototype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in the use of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a transparent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frame on a tabletop tracked by a </a:t>
            </a: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fiducial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marker</a:t>
            </a:r>
            <a:r>
              <a:rPr lang="en-CA" dirty="0"/>
              <a:t>. </a:t>
            </a:r>
            <a:r>
              <a:rPr lang="en-CA" dirty="0" smtClean="0"/>
              <a:t>Techniques described </a:t>
            </a:r>
            <a:r>
              <a:rPr lang="en-CA" dirty="0"/>
              <a:t>such as placement, removal, translation, rotation, as well </a:t>
            </a:r>
            <a:r>
              <a:rPr lang="en-CA" dirty="0" smtClean="0"/>
              <a:t>as direct </a:t>
            </a:r>
            <a:r>
              <a:rPr lang="en-CA" dirty="0"/>
              <a:t>pointing are discussed in the Embodied Lens work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Augmented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Maps work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by </a:t>
            </a: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Reitmayr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et al. [citation below] also has some similar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qualities of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content-aware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interaction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The authors should reference these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two works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CA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Having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said that, there does seem to be some uniqueness to the </a:t>
            </a:r>
            <a:r>
              <a:rPr lang="en-CA" dirty="0" err="1" smtClean="0"/>
              <a:t>tPad</a:t>
            </a:r>
            <a:r>
              <a:rPr lang="en-CA" dirty="0" smtClean="0"/>
              <a:t>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implementation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I would like to have seen the authors </a:t>
            </a:r>
            <a:r>
              <a:rPr lang="en-CA" dirty="0"/>
              <a:t>spend more time </a:t>
            </a:r>
            <a:r>
              <a:rPr lang="en-CA" dirty="0" smtClean="0"/>
              <a:t>on that </a:t>
            </a:r>
            <a:r>
              <a:rPr lang="en-CA" dirty="0"/>
              <a:t>implementation and delve more into some of the more novel aspects </a:t>
            </a:r>
            <a:r>
              <a:rPr lang="en-CA" dirty="0" smtClean="0"/>
              <a:t>of </a:t>
            </a:r>
            <a:r>
              <a:rPr lang="en-CA" dirty="0" err="1" smtClean="0"/>
              <a:t>cAR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that one might not find in an existing AR system - e.g.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scribble triggering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, contact, semantic/content recognition and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prop-based manipulation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. Direct pointing and Anchoring are pretty standard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in traditional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AR. So what's truly unique about an AR display that is </a:t>
            </a:r>
            <a:r>
              <a:rPr lang="en-CA" dirty="0" smtClean="0">
                <a:solidFill>
                  <a:schemeClr val="bg1">
                    <a:lumMod val="85000"/>
                  </a:schemeClr>
                </a:solidFill>
              </a:rPr>
              <a:t>in direct 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planar contact with the physical world being augmented?</a:t>
            </a:r>
          </a:p>
        </p:txBody>
      </p:sp>
      <p:sp>
        <p:nvSpPr>
          <p:cNvPr id="4" name="Oval 3"/>
          <p:cNvSpPr/>
          <p:nvPr/>
        </p:nvSpPr>
        <p:spPr>
          <a:xfrm>
            <a:off x="8100392" y="188640"/>
            <a:ext cx="864096" cy="86409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 smtClean="0"/>
              <a:t>3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34227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8147" y="2551837"/>
            <a:ext cx="452341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 smtClean="0"/>
              <a:t>motivation (paper? really?)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better comparison to AR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benefit of the transparency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interaction techniques not that novel</a:t>
            </a:r>
            <a:endParaRPr lang="en-CA" dirty="0" smtClean="0"/>
          </a:p>
          <a:p>
            <a:pPr marL="285750" indent="-285750">
              <a:buFontTx/>
              <a:buChar char="-"/>
            </a:pPr>
            <a:r>
              <a:rPr lang="en-CA" dirty="0" smtClean="0"/>
              <a:t>quality of the </a:t>
            </a:r>
            <a:r>
              <a:rPr lang="en-CA" dirty="0" err="1" smtClean="0"/>
              <a:t>tPad</a:t>
            </a:r>
            <a:r>
              <a:rPr lang="en-CA" dirty="0" smtClean="0"/>
              <a:t> prototype</a:t>
            </a:r>
          </a:p>
          <a:p>
            <a:pPr marL="285750" indent="-285750">
              <a:buFontTx/>
              <a:buChar char="-"/>
            </a:pPr>
            <a:r>
              <a:rPr lang="en-CA" dirty="0"/>
              <a:t>t</a:t>
            </a:r>
            <a:r>
              <a:rPr lang="en-CA" dirty="0" smtClean="0"/>
              <a:t>echnical challenges of the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732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8451" y="3244334"/>
            <a:ext cx="1107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and now?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26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43" y="2967335"/>
            <a:ext cx="3725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 smtClean="0"/>
              <a:t>present contact-augmented reality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usage in active reading</a:t>
            </a:r>
          </a:p>
          <a:p>
            <a:pPr marL="285750" indent="-285750">
              <a:buFontTx/>
              <a:buChar char="-"/>
            </a:pPr>
            <a:r>
              <a:rPr lang="en-CA" dirty="0" smtClean="0"/>
              <a:t>reviews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1128" y="3105835"/>
            <a:ext cx="20940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CA" dirty="0" smtClean="0"/>
              <a:t>feedback -</a:t>
            </a:r>
          </a:p>
          <a:p>
            <a:pPr algn="r"/>
            <a:r>
              <a:rPr lang="en-CA" dirty="0" smtClean="0"/>
              <a:t>research directions -</a:t>
            </a:r>
          </a:p>
        </p:txBody>
      </p:sp>
    </p:spTree>
    <p:extLst>
      <p:ext uri="{BB962C8B-B14F-4D97-AF65-F5344CB8AC3E}">
        <p14:creationId xmlns:p14="http://schemas.microsoft.com/office/powerpoint/2010/main" val="272597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hincapie\Desktop\Projects\tPad\Docs\UIST 2013\Images\concept-close-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17582"/>
            <a:ext cx="9144000" cy="889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7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hincapie\Desktop\Projects\tPad\Docs\UIST 2013\Images\DesignProces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2984" y="1"/>
            <a:ext cx="15343774" cy="89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9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hincapie\Desktop\Projects\tPad\Docs\UIST 2013\Images\DesignProces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899592"/>
            <a:ext cx="15569052" cy="875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7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R UIST 2013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4586" y="1010345"/>
            <a:ext cx="82618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Active Reading</a:t>
            </a:r>
          </a:p>
          <a:p>
            <a:r>
              <a:rPr lang="en-CA" dirty="0" smtClean="0"/>
              <a:t>- combination </a:t>
            </a:r>
            <a:r>
              <a:rPr lang="en-CA" dirty="0"/>
              <a:t>of reading, critical thinking, and </a:t>
            </a:r>
            <a:r>
              <a:rPr lang="en-CA" dirty="0" smtClean="0"/>
              <a:t>learning</a:t>
            </a:r>
          </a:p>
          <a:p>
            <a:r>
              <a:rPr lang="en-CA" dirty="0" smtClean="0"/>
              <a:t>- read </a:t>
            </a:r>
            <a:r>
              <a:rPr lang="en-CA" dirty="0"/>
              <a:t>to gain knowledge and understand all aspects of a specific </a:t>
            </a:r>
            <a:r>
              <a:rPr lang="en-CA" dirty="0" smtClean="0"/>
              <a:t>topic</a:t>
            </a:r>
            <a:endParaRPr lang="en-CA" dirty="0" smtClean="0"/>
          </a:p>
        </p:txBody>
      </p:sp>
      <p:sp>
        <p:nvSpPr>
          <p:cNvPr id="3" name="Rectangle 2"/>
          <p:cNvSpPr/>
          <p:nvPr/>
        </p:nvSpPr>
        <p:spPr>
          <a:xfrm>
            <a:off x="5616624" y="2780928"/>
            <a:ext cx="30598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dirty="0" smtClean="0"/>
              <a:t>reading</a:t>
            </a:r>
          </a:p>
          <a:p>
            <a:pPr algn="r"/>
            <a:r>
              <a:rPr lang="en-CA" dirty="0" smtClean="0"/>
              <a:t>outlining</a:t>
            </a:r>
          </a:p>
          <a:p>
            <a:pPr algn="r"/>
            <a:r>
              <a:rPr lang="en-CA" dirty="0" smtClean="0"/>
              <a:t>underlining</a:t>
            </a:r>
          </a:p>
          <a:p>
            <a:pPr algn="r"/>
            <a:r>
              <a:rPr lang="en-CA" dirty="0" smtClean="0"/>
              <a:t>highlighting</a:t>
            </a:r>
          </a:p>
          <a:p>
            <a:pPr algn="r"/>
            <a:r>
              <a:rPr lang="en-CA" dirty="0" smtClean="0"/>
              <a:t>searching</a:t>
            </a:r>
          </a:p>
          <a:p>
            <a:pPr algn="r"/>
            <a:r>
              <a:rPr lang="en-CA" dirty="0" smtClean="0"/>
              <a:t>scribbling</a:t>
            </a:r>
          </a:p>
          <a:p>
            <a:pPr algn="r"/>
            <a:r>
              <a:rPr lang="en-CA" dirty="0" smtClean="0"/>
              <a:t>digital annotations</a:t>
            </a:r>
          </a:p>
          <a:p>
            <a:pPr algn="r"/>
            <a:r>
              <a:rPr lang="en-CA" dirty="0" smtClean="0"/>
              <a:t>note-taking</a:t>
            </a:r>
          </a:p>
          <a:p>
            <a:pPr algn="r"/>
            <a:r>
              <a:rPr lang="en-CA" dirty="0" smtClean="0"/>
              <a:t>non-sequential navigation</a:t>
            </a:r>
          </a:p>
          <a:p>
            <a:pPr algn="r"/>
            <a:r>
              <a:rPr lang="en-CA" dirty="0" smtClean="0"/>
              <a:t>information seeking</a:t>
            </a:r>
          </a:p>
          <a:p>
            <a:pPr algn="r"/>
            <a:r>
              <a:rPr lang="en-CA" dirty="0" smtClean="0"/>
              <a:t>quoting</a:t>
            </a:r>
          </a:p>
          <a:p>
            <a:pPr algn="r"/>
            <a:r>
              <a:rPr lang="en-CA" dirty="0" smtClean="0"/>
              <a:t>comparing</a:t>
            </a:r>
          </a:p>
          <a:p>
            <a:pPr algn="r"/>
            <a:r>
              <a:rPr lang="en-CA" dirty="0" smtClean="0"/>
              <a:t>content sharing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059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R UIST 2013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607</Words>
  <Application>Microsoft Office PowerPoint</Application>
  <PresentationFormat>On-screen Show (4:3)</PresentationFormat>
  <Paragraphs>59</Paragraphs>
  <Slides>22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jhincapie</cp:lastModifiedBy>
  <cp:revision>10</cp:revision>
  <dcterms:created xsi:type="dcterms:W3CDTF">2013-05-23T14:26:36Z</dcterms:created>
  <dcterms:modified xsi:type="dcterms:W3CDTF">2013-05-23T16:20:46Z</dcterms:modified>
</cp:coreProperties>
</file>